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Medium" panose="020F0502020204030204" pitchFamily="34" charset="0"/>
      <p:regular r:id="rId11"/>
    </p:embeddedFont>
    <p:embeddedFont>
      <p:font typeface="Roboto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47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89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Unit–2: Associations and Correlations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6549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Market Basket Analysis &amp; Frequent Itemset Mining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717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Jiya Chaudhary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Registration Number: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RA2311003030560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B.Tech CSE (Core)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324" y="974288"/>
            <a:ext cx="9198769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 to Associations &amp; Correlations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24" y="2058829"/>
            <a:ext cx="8208526" cy="49250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49527" y="1940838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Association Analysis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549527" y="2385655"/>
            <a:ext cx="420993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Association analysis discovers meaningful relationships between items in large datasets by identifying which items occur together frequently. This powerful technique uncovers hidden patterns in transactional data.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49527" y="3898702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Correlation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549527" y="4343519"/>
            <a:ext cx="4209931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measures the strength and direction of relationships between items, helping us understand patterns and dependencies within data.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49527" y="5584627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It Matters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549527" y="6029444"/>
            <a:ext cx="4209931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techniques improve business decision-making and power modern recommendation systems that suggest products you're likely to want.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2403" y="506254"/>
            <a:ext cx="4766786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Market Basket Analysis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32403" y="2147530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It?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2403" y="2569131"/>
            <a:ext cx="4043720" cy="1282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basket analysis examines customer purchasing behaviour to identify frequently purchased item combinations. It answers the question: "What products do customers tend to buy together?"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1132403" y="4011216"/>
            <a:ext cx="4043720" cy="1429583"/>
          </a:xfrm>
          <a:prstGeom prst="roundRect">
            <a:avLst>
              <a:gd name="adj" fmla="val 1880"/>
            </a:avLst>
          </a:prstGeom>
          <a:solidFill>
            <a:srgbClr val="4D1F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93" y="4261247"/>
            <a:ext cx="223957" cy="1791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14738" y="4197548"/>
            <a:ext cx="3282196" cy="1026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 Example:</a:t>
            </a: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Customers who purchase bread often buy butter as well – a simple but powerful insight for retailers.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941" y="1437680"/>
            <a:ext cx="7884557" cy="473071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132403" y="6486763"/>
            <a:ext cx="4027408" cy="1236464"/>
          </a:xfrm>
          <a:prstGeom prst="roundRect">
            <a:avLst>
              <a:gd name="adj" fmla="val 21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311593" y="6665952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Placement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311593" y="7030879"/>
            <a:ext cx="366903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Optimise supermarket shelf arrangements based on purchasing patterns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301377" y="6486763"/>
            <a:ext cx="4027527" cy="1236464"/>
          </a:xfrm>
          <a:prstGeom prst="roundRect">
            <a:avLst>
              <a:gd name="adj" fmla="val 21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5480566" y="6665952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Cross-Selling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80566" y="7030879"/>
            <a:ext cx="3669149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effective promotions and bundle offers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470469" y="6486763"/>
            <a:ext cx="4027408" cy="1236464"/>
          </a:xfrm>
          <a:prstGeom prst="roundRect">
            <a:avLst>
              <a:gd name="adj" fmla="val 21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649658" y="6665952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Recommendations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649658" y="7030879"/>
            <a:ext cx="366903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e-commerce product suggestion engines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3972" y="411837"/>
            <a:ext cx="3667482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Apriori Algorithm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253972" y="1279922"/>
            <a:ext cx="3310890" cy="1587698"/>
          </a:xfrm>
          <a:prstGeom prst="roundRect">
            <a:avLst>
              <a:gd name="adj" fmla="val 4607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253972" y="1264682"/>
            <a:ext cx="3310890" cy="60960"/>
          </a:xfrm>
          <a:prstGeom prst="roundRect">
            <a:avLst>
              <a:gd name="adj" fmla="val 3609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89390" y="1059894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21430" y="1169908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415897" y="1646634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Apriori Principle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2415897" y="1932742"/>
            <a:ext cx="2987040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an itemset is frequent, then all of its subsets must also be frequent. This anti-monotone property is the foundation of the algorithm.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5659636" y="1279922"/>
            <a:ext cx="3310890" cy="1587698"/>
          </a:xfrm>
          <a:prstGeom prst="roundRect">
            <a:avLst>
              <a:gd name="adj" fmla="val 4607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659636" y="1264682"/>
            <a:ext cx="3310890" cy="60960"/>
          </a:xfrm>
          <a:prstGeom prst="roundRect">
            <a:avLst>
              <a:gd name="adj" fmla="val 3609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95053" y="1059894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227094" y="1169908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821561" y="1646634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Candidate Generation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821561" y="1932742"/>
            <a:ext cx="2987040" cy="57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generates candidate itemsets level by level, pruning those that don't meet the minimum support threshold.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9065300" y="1279922"/>
            <a:ext cx="3311009" cy="1587698"/>
          </a:xfrm>
          <a:prstGeom prst="roundRect">
            <a:avLst>
              <a:gd name="adj" fmla="val 4607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065300" y="1264682"/>
            <a:ext cx="3311009" cy="60960"/>
          </a:xfrm>
          <a:prstGeom prst="roundRect">
            <a:avLst>
              <a:gd name="adj" fmla="val 36098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0500717" y="1059894"/>
            <a:ext cx="440055" cy="440055"/>
          </a:xfrm>
          <a:prstGeom prst="roundRect">
            <a:avLst>
              <a:gd name="adj" fmla="val 20779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632758" y="1169908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227225" y="1646634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Rule Formation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227225" y="1932742"/>
            <a:ext cx="2987159" cy="57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itemsets are used to generate association rules that meet minimum confidence requirements.</a:t>
            </a:r>
            <a:endParaRPr lang="en-US" sz="11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82" y="3080980"/>
            <a:ext cx="5532120" cy="4158139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4974348" y="5073411"/>
            <a:ext cx="1008898" cy="461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Association Metrics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483595" y="6182760"/>
            <a:ext cx="1500917" cy="23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Confidence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483595" y="6479074"/>
            <a:ext cx="1500917" cy="151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 of implication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2964754" y="6106760"/>
            <a:ext cx="1500916" cy="230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Lift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2964754" y="6403073"/>
            <a:ext cx="1500916" cy="303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of association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4703668" y="3521486"/>
            <a:ext cx="1541928" cy="230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Support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4703668" y="3817799"/>
            <a:ext cx="1541928" cy="151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Frequency of itemsets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2253972" y="7279766"/>
            <a:ext cx="6454140" cy="386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three measures work together to evaluate the quality and significance of discovered associations.</a:t>
            </a:r>
            <a:endParaRPr lang="en-US" sz="1150" dirty="0"/>
          </a:p>
        </p:txBody>
      </p:sp>
      <p:sp>
        <p:nvSpPr>
          <p:cNvPr id="30" name="Shape 27"/>
          <p:cNvSpPr/>
          <p:nvPr/>
        </p:nvSpPr>
        <p:spPr>
          <a:xfrm>
            <a:off x="8968026" y="2974300"/>
            <a:ext cx="3521393" cy="4843343"/>
          </a:xfrm>
          <a:prstGeom prst="roundRect">
            <a:avLst>
              <a:gd name="adj" fmla="val 625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9114711" y="4652010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Measures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9114711" y="4975979"/>
            <a:ext cx="3228022" cy="1159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Support:</a:t>
            </a:r>
            <a:r>
              <a:rPr lang="en-US" sz="11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How frequently items appear together in transactions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Confidence:</a:t>
            </a:r>
            <a:r>
              <a:rPr lang="en-US" sz="11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strength and reliability of the association rule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Lift:</a:t>
            </a:r>
            <a:r>
              <a:rPr lang="en-US" sz="11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How much more likely items appear together versus independently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1191339"/>
            <a:ext cx="6487478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Mining Without Candidate Generation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990" y="1916311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Apriori Challenge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015990" y="2253615"/>
            <a:ext cx="3857863" cy="807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Apriori generates enormous numbers of candidate itemsets, leading to high computational costs in both time and memory usage, especially with large datasets.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015990" y="3161705"/>
            <a:ext cx="207549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FP-Growth Solution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015990" y="3499009"/>
            <a:ext cx="3857863" cy="605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FP-Growth (Frequent Pattern Growth) algorithm elegantly sidesteps candidate generation entirely by using a compact FP-Tree data structure.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10250567" y="1928932"/>
            <a:ext cx="3857863" cy="15980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401776" y="2080141"/>
            <a:ext cx="453866" cy="453866"/>
          </a:xfrm>
          <a:prstGeom prst="roundRect">
            <a:avLst>
              <a:gd name="adj" fmla="val 20144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6554" y="2204918"/>
            <a:ext cx="204192" cy="2041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401776" y="2634853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FP-Tree Structure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0401776" y="2972157"/>
            <a:ext cx="3555444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Compresses database into a compact tree representation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10250567" y="3627834"/>
            <a:ext cx="3857863" cy="15980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401776" y="3779044"/>
            <a:ext cx="453866" cy="453866"/>
          </a:xfrm>
          <a:prstGeom prst="roundRect">
            <a:avLst>
              <a:gd name="adj" fmla="val 20144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6554" y="3903821"/>
            <a:ext cx="204192" cy="20419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01776" y="4333756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Direct Mining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0401776" y="4671060"/>
            <a:ext cx="3555444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Mines patterns directly without generating candidates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10250567" y="5326737"/>
            <a:ext cx="3857863" cy="15980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401776" y="5477947"/>
            <a:ext cx="453866" cy="453866"/>
          </a:xfrm>
          <a:prstGeom prst="roundRect">
            <a:avLst>
              <a:gd name="adj" fmla="val 20144901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6554" y="5602724"/>
            <a:ext cx="204192" cy="20419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01776" y="6032659"/>
            <a:ext cx="190130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Superior Performance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0401776" y="6369963"/>
            <a:ext cx="3555444" cy="403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faster and more memory-efficient than Apriori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32980" y="454819"/>
            <a:ext cx="6036588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Mining Using Vertical Data Format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80" y="1223843"/>
            <a:ext cx="3520083" cy="46934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41206" y="2644973"/>
            <a:ext cx="2564249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Vertical Data Representation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841206" y="2995970"/>
            <a:ext cx="6863596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storing transactions as rows of items, vertical format stores each item mapped to its list of transaction IDs (TID sets). This simple transformation unlocks significant performance gains.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41206" y="3524250"/>
            <a:ext cx="195000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ECLAT Algorithm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841206" y="3875246"/>
            <a:ext cx="6863596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ECLAT (Equivalence Class Transformation) leverages vertical format by performing efficient set intersections on TID lists. It's particularly effective for dense datasets where items appear in many transactions.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980" y="6158508"/>
            <a:ext cx="3588068" cy="6240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88952" y="6889790"/>
            <a:ext cx="195000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Faster Operations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088952" y="7197804"/>
            <a:ext cx="3276124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intersection on TID lists is computationally efficient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047" y="6158508"/>
            <a:ext cx="3588068" cy="6240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77019" y="6889790"/>
            <a:ext cx="195000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Reduced Scanning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5677019" y="7197804"/>
            <a:ext cx="3276124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needs to be scanned only once initially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115" y="6158508"/>
            <a:ext cx="3588068" cy="6240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65087" y="6889790"/>
            <a:ext cx="229588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Dense Dataset Advantage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9265087" y="7197804"/>
            <a:ext cx="3276124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Excels when items frequently appear together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1503" y="487799"/>
            <a:ext cx="6323528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Mining Closed Frequent Itemsets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49" y="1332786"/>
            <a:ext cx="7005876" cy="43786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5899" y="3390748"/>
            <a:ext cx="2017678" cy="2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Frequent Itemsets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94541" y="3390748"/>
            <a:ext cx="2017679" cy="2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Closed Itemsets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67939" y="3259388"/>
            <a:ext cx="1317095" cy="52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Closed &amp; Frequent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551503" y="5849779"/>
            <a:ext cx="7350085" cy="4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Closed itemsets eliminate redundancy whilst preserving complete information about support counts.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316641" y="3159562"/>
            <a:ext cx="259794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Are Closed Itemsets?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316641" y="3543538"/>
            <a:ext cx="3769638" cy="928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closed frequent itemset is one that has no immediate superset with exactly the same support count. This definition captures maximal patterns without redundancy.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551503" y="6562963"/>
            <a:ext cx="3760351" cy="1178719"/>
          </a:xfrm>
          <a:prstGeom prst="roundRect">
            <a:avLst>
              <a:gd name="adj" fmla="val 212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741408" y="6752868"/>
            <a:ext cx="211038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Removes Redundancy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741408" y="7087672"/>
            <a:ext cx="3380542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duplicate pattern information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434846" y="6562963"/>
            <a:ext cx="3760470" cy="1178719"/>
          </a:xfrm>
          <a:prstGeom prst="roundRect">
            <a:avLst>
              <a:gd name="adj" fmla="val 212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624751" y="6752868"/>
            <a:ext cx="208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Reduces Size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24751" y="7087672"/>
            <a:ext cx="3380661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Produces much more compact result sets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9318308" y="6562963"/>
            <a:ext cx="3760470" cy="1178719"/>
          </a:xfrm>
          <a:prstGeom prst="roundRect">
            <a:avLst>
              <a:gd name="adj" fmla="val 212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508212" y="6752868"/>
            <a:ext cx="208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Retains Information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08212" y="7087672"/>
            <a:ext cx="3380661" cy="464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Preserves all frequency information completely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D41B9-7228-CC25-FBDC-B700D9F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91"/>
            <a:ext cx="14630400" cy="79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5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591</Words>
  <Application>Microsoft Office PowerPoint</Application>
  <PresentationFormat>Custom</PresentationFormat>
  <Paragraphs>86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Roboto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jiya chaudhary</cp:lastModifiedBy>
  <cp:revision>2</cp:revision>
  <dcterms:created xsi:type="dcterms:W3CDTF">2026-02-01T07:26:57Z</dcterms:created>
  <dcterms:modified xsi:type="dcterms:W3CDTF">2026-02-01T07:31:21Z</dcterms:modified>
</cp:coreProperties>
</file>